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5143500" cy="9144000"/>
  <p:embeddedFontLst>
    <p:embeddedFont>
      <p:font typeface="Montserrat SemiBold"/>
      <p:regular r:id="rId30"/>
      <p:bold r:id="rId31"/>
      <p:italic r:id="rId32"/>
      <p:boldItalic r:id="rId33"/>
    </p:embeddedFont>
    <p:embeddedFont>
      <p:font typeface="Raleway"/>
      <p:regular r:id="rId34"/>
      <p:bold r:id="rId35"/>
      <p:italic r:id="rId36"/>
      <p:boldItalic r:id="rId37"/>
    </p:embeddedFont>
    <p:embeddedFont>
      <p:font typeface="Montserrat"/>
      <p:regular r:id="rId38"/>
      <p:bold r:id="rId39"/>
      <p:italic r:id="rId40"/>
      <p:boldItalic r:id="rId41"/>
    </p:embeddedFont>
    <p:embeddedFont>
      <p:font typeface="Raleway Medium"/>
      <p:regular r:id="rId42"/>
      <p:bold r:id="rId43"/>
      <p:italic r:id="rId44"/>
      <p:boldItalic r:id="rId45"/>
    </p:embeddedFont>
    <p:embeddedFont>
      <p:font typeface="Montserrat ExtraBold"/>
      <p:bold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8" roundtripDataSignature="AMtx7mhzeOw5d54I56F8KmfnE9a16FoS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20" Type="http://schemas.openxmlformats.org/officeDocument/2006/relationships/slide" Target="slides/slide16.xml"/><Relationship Id="rId42" Type="http://schemas.openxmlformats.org/officeDocument/2006/relationships/font" Target="fonts/RalewayMedium-regular.fntdata"/><Relationship Id="rId41" Type="http://schemas.openxmlformats.org/officeDocument/2006/relationships/font" Target="fonts/Montserrat-boldItalic.fntdata"/><Relationship Id="rId22" Type="http://schemas.openxmlformats.org/officeDocument/2006/relationships/slide" Target="slides/slide18.xml"/><Relationship Id="rId44" Type="http://schemas.openxmlformats.org/officeDocument/2006/relationships/font" Target="fonts/RalewayMedium-italic.fntdata"/><Relationship Id="rId21" Type="http://schemas.openxmlformats.org/officeDocument/2006/relationships/slide" Target="slides/slide17.xml"/><Relationship Id="rId43" Type="http://schemas.openxmlformats.org/officeDocument/2006/relationships/font" Target="fonts/RalewayMedium-bold.fntdata"/><Relationship Id="rId24" Type="http://schemas.openxmlformats.org/officeDocument/2006/relationships/slide" Target="slides/slide20.xml"/><Relationship Id="rId46" Type="http://schemas.openxmlformats.org/officeDocument/2006/relationships/font" Target="fonts/MontserratExtraBold-bold.fntdata"/><Relationship Id="rId23" Type="http://schemas.openxmlformats.org/officeDocument/2006/relationships/slide" Target="slides/slide19.xml"/><Relationship Id="rId45" Type="http://schemas.openxmlformats.org/officeDocument/2006/relationships/font" Target="fonts/RalewayMedium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8" Type="http://customschemas.google.com/relationships/presentationmetadata" Target="metadata"/><Relationship Id="rId25" Type="http://schemas.openxmlformats.org/officeDocument/2006/relationships/slide" Target="slides/slide21.xml"/><Relationship Id="rId47" Type="http://schemas.openxmlformats.org/officeDocument/2006/relationships/font" Target="fonts/MontserratExtraBold-bold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SemiBold-bold.fntdata"/><Relationship Id="rId30" Type="http://schemas.openxmlformats.org/officeDocument/2006/relationships/font" Target="fonts/MontserratSemiBold-regular.fntdata"/><Relationship Id="rId11" Type="http://schemas.openxmlformats.org/officeDocument/2006/relationships/slide" Target="slides/slide7.xml"/><Relationship Id="rId33" Type="http://schemas.openxmlformats.org/officeDocument/2006/relationships/font" Target="fonts/MontserratSemiBold-boldItalic.fntdata"/><Relationship Id="rId10" Type="http://schemas.openxmlformats.org/officeDocument/2006/relationships/slide" Target="slides/slide6.xml"/><Relationship Id="rId32" Type="http://schemas.openxmlformats.org/officeDocument/2006/relationships/font" Target="fonts/MontserratSemiBold-italic.fntdata"/><Relationship Id="rId13" Type="http://schemas.openxmlformats.org/officeDocument/2006/relationships/slide" Target="slides/slide9.xml"/><Relationship Id="rId35" Type="http://schemas.openxmlformats.org/officeDocument/2006/relationships/font" Target="fonts/Raleway-bold.fntdata"/><Relationship Id="rId12" Type="http://schemas.openxmlformats.org/officeDocument/2006/relationships/slide" Target="slides/slide8.xml"/><Relationship Id="rId34" Type="http://schemas.openxmlformats.org/officeDocument/2006/relationships/font" Target="fonts/Raleway-regular.fntdata"/><Relationship Id="rId15" Type="http://schemas.openxmlformats.org/officeDocument/2006/relationships/slide" Target="slides/slide11.xml"/><Relationship Id="rId37" Type="http://schemas.openxmlformats.org/officeDocument/2006/relationships/font" Target="fonts/Raleway-boldItalic.fntdata"/><Relationship Id="rId14" Type="http://schemas.openxmlformats.org/officeDocument/2006/relationships/slide" Target="slides/slide10.xml"/><Relationship Id="rId36" Type="http://schemas.openxmlformats.org/officeDocument/2006/relationships/font" Target="fonts/Raleway-italic.fntdata"/><Relationship Id="rId17" Type="http://schemas.openxmlformats.org/officeDocument/2006/relationships/slide" Target="slides/slide13.xml"/><Relationship Id="rId39" Type="http://schemas.openxmlformats.org/officeDocument/2006/relationships/font" Target="fonts/Montserrat-bold.fntdata"/><Relationship Id="rId16" Type="http://schemas.openxmlformats.org/officeDocument/2006/relationships/slide" Target="slides/slide12.xml"/><Relationship Id="rId38" Type="http://schemas.openxmlformats.org/officeDocument/2006/relationships/font" Target="fonts/Montserrat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9540fff8bb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g39540fff8bb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g39540fff8bb_0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3ca5fbd203d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" name="Google Shape;32;g3ca5fbd203d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g3ca5fbd203d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9540fff8bb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" name="Google Shape;44;g39540fff8bb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g39540fff8bb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ca5fbd203d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g3ca5fbd203d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3ca5fbd203d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cb022370f8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3cb022370f8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3cb022370f8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9540fff8bb_0_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9540fff8bb_0_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39540fff8bb_0_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9540fff8bb_0_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9540fff8bb_0_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9540fff8bb_0_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ca5fbd203d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3ca5fbd203d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ca5fbd203d_0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ca5fbd203d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3ca5fbd203d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ca5fbd203d_0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9540fff8bb_0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g39540fff8bb_0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9540fff8bb_0_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9540fff8bb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9540fff8bb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9540fff8bb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9540fff8bb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9540fff8bb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9540fff8bb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9540fff8bb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39540fff8bb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9540fff8bb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9540fff8bb_0_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9540fff8bb_0_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9540fff8bb_0_1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9540fff8bb_0_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g39540fff8bb_0_1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39540fff8bb_0_1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9540fff8bb_0_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9540fff8bb_0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39540fff8bb_0_1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9540fff8bb_0_1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39540fff8bb_0_1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39540fff8bb_0_1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cb07515204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3cb07515204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3cb07515204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ca5fbd203d_2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g3ca5fbd203d_2_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3ca5fbd203d_2_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ca5fbd203d_2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ca5fbd203d_2_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3ca5fbd203d_2_5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Relationship Id="rId4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Relationship Id="rId4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jpg"/><Relationship Id="rId4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Relationship Id="rId4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g"/><Relationship Id="rId4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jpg"/><Relationship Id="rId4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jpg"/><Relationship Id="rId4" Type="http://schemas.openxmlformats.org/officeDocument/2006/relationships/image" Target="../media/image13.png"/><Relationship Id="rId5" Type="http://schemas.openxmlformats.org/officeDocument/2006/relationships/image" Target="../media/image25.png"/><Relationship Id="rId6" Type="http://schemas.openxmlformats.org/officeDocument/2006/relationships/image" Target="../media/image17.png"/><Relationship Id="rId7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0" y="0"/>
            <a:ext cx="92076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1315800" y="1420850"/>
            <a:ext cx="6576000" cy="5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6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31"/>
              <a:buFont typeface="Calibri"/>
              <a:buNone/>
            </a:pPr>
            <a:r>
              <a:rPr lang="en-US" sz="503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ABITARE IL TEMPO</a:t>
            </a:r>
            <a:endParaRPr i="0" sz="5031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7730351" y="4877173"/>
            <a:ext cx="1347300" cy="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1027" u="none" cap="none" strike="noStrike">
                <a:solidFill>
                  <a:srgbClr val="EFECE5"/>
                </a:solidFill>
                <a:latin typeface="Calibri"/>
                <a:ea typeface="Calibri"/>
                <a:cs typeface="Calibri"/>
                <a:sym typeface="Calibri"/>
              </a:rPr>
              <a:t>Progetto </a:t>
            </a:r>
            <a:r>
              <a:rPr i="0" lang="en-US" sz="827" u="none" cap="none" strike="noStrike">
                <a:solidFill>
                  <a:srgbClr val="EFECE5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Abbastanza</a:t>
            </a:r>
            <a:endParaRPr i="0" sz="827" u="none" cap="none" strike="noStrike">
              <a:solidFill>
                <a:srgbClr val="EFECE5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1923750" y="2392125"/>
            <a:ext cx="53601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FECE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 Isabella Ruberto</a:t>
            </a:r>
            <a:endParaRPr sz="1800">
              <a:solidFill>
                <a:srgbClr val="EFECE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FECE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EFECE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Psicologa - Psicoterapeuta - F</a:t>
            </a:r>
            <a:r>
              <a:rPr lang="en-US">
                <a:solidFill>
                  <a:srgbClr val="EFECE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ormatrice</a:t>
            </a:r>
            <a:r>
              <a:rPr lang="en-US">
                <a:solidFill>
                  <a:srgbClr val="EFECE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esperienziale</a:t>
            </a:r>
            <a:endParaRPr>
              <a:solidFill>
                <a:srgbClr val="EFECE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" name="Google Shape;26;g39540fff8bb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g39540fff8bb_0_35"/>
          <p:cNvSpPr/>
          <p:nvPr/>
        </p:nvSpPr>
        <p:spPr>
          <a:xfrm>
            <a:off x="0" y="0"/>
            <a:ext cx="9207600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g39540fff8bb_0_35"/>
          <p:cNvSpPr/>
          <p:nvPr/>
        </p:nvSpPr>
        <p:spPr>
          <a:xfrm>
            <a:off x="741750" y="2302200"/>
            <a:ext cx="7724100" cy="5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6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31"/>
              <a:buFont typeface="Calibri"/>
              <a:buNone/>
            </a:pPr>
            <a:r>
              <a:rPr i="0" lang="en-US" sz="4231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COSA</a:t>
            </a:r>
            <a:r>
              <a:rPr lang="en-US" sz="423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i="0" lang="en-US" sz="4231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SIGNIFICA</a:t>
            </a:r>
            <a:r>
              <a:rPr lang="en-US" sz="4231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i="0" lang="en-US" sz="4231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ABITARE?</a:t>
            </a:r>
            <a:endParaRPr i="0" sz="4231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9" name="Google Shape;29;g39540fff8bb_0_35"/>
          <p:cNvSpPr/>
          <p:nvPr/>
        </p:nvSpPr>
        <p:spPr>
          <a:xfrm>
            <a:off x="7730351" y="4877173"/>
            <a:ext cx="1347300" cy="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10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</a:t>
            </a:r>
            <a:r>
              <a:rPr i="0" lang="en-US" sz="827" u="none" cap="none" strike="noStrik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Abbastanza</a:t>
            </a:r>
            <a:endParaRPr i="0" sz="827" u="none" cap="none" strike="noStrike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5" name="Google Shape;35;g3ca5fbd203d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g3ca5fbd203d_0_25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3ca5fbd203d_0_25"/>
          <p:cNvSpPr/>
          <p:nvPr/>
        </p:nvSpPr>
        <p:spPr>
          <a:xfrm>
            <a:off x="336450" y="875075"/>
            <a:ext cx="1314900" cy="3900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FECE5"/>
              </a:solidFill>
              <a:highlight>
                <a:srgbClr val="E9E6DF"/>
              </a:highlight>
            </a:endParaRPr>
          </a:p>
        </p:txBody>
      </p:sp>
      <p:sp>
        <p:nvSpPr>
          <p:cNvPr id="38" name="Google Shape;38;g3ca5fbd203d_0_25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Google Shape;39;g3ca5fbd203d_0_25" title="Gemini_Generated_Image_q7rq5gq7rq5gq7rq-removebg-preview 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35550" y="-298447"/>
            <a:ext cx="5441949" cy="544194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g3ca5fbd203d_0_25"/>
          <p:cNvSpPr/>
          <p:nvPr/>
        </p:nvSpPr>
        <p:spPr>
          <a:xfrm>
            <a:off x="487500" y="384875"/>
            <a:ext cx="40389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ABITARE UN LUOGO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1" name="Google Shape;41;g3ca5fbd203d_0_25"/>
          <p:cNvSpPr/>
          <p:nvPr/>
        </p:nvSpPr>
        <p:spPr>
          <a:xfrm>
            <a:off x="559750" y="1177106"/>
            <a:ext cx="3261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Medium"/>
              <a:buChar char="●"/>
            </a:pPr>
            <a:r>
              <a:rPr lang="en-US" sz="1536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È il modo dell’essere umano di </a:t>
            </a:r>
            <a:r>
              <a:rPr b="1" lang="en-US" sz="1536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stare al mondo</a:t>
            </a:r>
            <a:endParaRPr b="1" sz="1536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Medium"/>
              <a:buChar char="●"/>
            </a:pPr>
            <a:r>
              <a:rPr lang="en-US" sz="1502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Ciò che </a:t>
            </a:r>
            <a:r>
              <a:rPr b="1" lang="en-US" sz="1502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custodisce il nostro esistere</a:t>
            </a:r>
            <a:endParaRPr b="1" sz="1502">
              <a:solidFill>
                <a:srgbClr val="181B2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 Medium"/>
              <a:buChar char="●"/>
            </a:pPr>
            <a:r>
              <a:rPr lang="en-US" sz="1502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Dove mi do</a:t>
            </a:r>
            <a:r>
              <a:rPr b="1" lang="en-US" sz="1502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 il permesso di essere me stesso</a:t>
            </a:r>
            <a:endParaRPr b="1" sz="1502">
              <a:solidFill>
                <a:srgbClr val="181B2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81B2A"/>
              </a:buClr>
              <a:buSzPts val="1500"/>
              <a:buFont typeface="Raleway Medium"/>
              <a:buChar char="●"/>
            </a:pPr>
            <a:r>
              <a:rPr lang="en-US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Ogni stanza diventa simbolica e </a:t>
            </a:r>
            <a:r>
              <a:rPr b="1" lang="en-US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ogni spazio</a:t>
            </a:r>
            <a:r>
              <a:rPr lang="en-US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della casa </a:t>
            </a:r>
            <a:r>
              <a:rPr b="1" lang="en-US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sono parti di me. </a:t>
            </a:r>
            <a:r>
              <a:rPr lang="en-US" sz="15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(qual è la stanza che mi capisce di più?)</a:t>
            </a:r>
            <a:endParaRPr sz="1500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48048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7" name="Google Shape;47;g39540fff8bb_0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g39540fff8bb_0_54"/>
          <p:cNvSpPr/>
          <p:nvPr/>
        </p:nvSpPr>
        <p:spPr>
          <a:xfrm>
            <a:off x="614800" y="2295156"/>
            <a:ext cx="3261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48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8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NON PERFORMO</a:t>
            </a:r>
            <a:endParaRPr b="1" sz="1608">
              <a:solidFill>
                <a:srgbClr val="CF626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48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8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NON DIMOSTRO</a:t>
            </a:r>
            <a:endParaRPr b="1" sz="1608">
              <a:solidFill>
                <a:srgbClr val="CF626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48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8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NON DEVO ESSERE ALL’ALTEZZA</a:t>
            </a:r>
            <a:endParaRPr sz="1536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49" name="Google Shape;49;g39540fff8bb_0_54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g39540fff8bb_0_54"/>
          <p:cNvSpPr/>
          <p:nvPr/>
        </p:nvSpPr>
        <p:spPr>
          <a:xfrm>
            <a:off x="336450" y="875075"/>
            <a:ext cx="1314900" cy="3900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FECE5"/>
              </a:solidFill>
              <a:highlight>
                <a:srgbClr val="E9E6DF"/>
              </a:highlight>
            </a:endParaRPr>
          </a:p>
        </p:txBody>
      </p:sp>
      <p:sp>
        <p:nvSpPr>
          <p:cNvPr id="51" name="Google Shape;51;g39540fff8bb_0_54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g39540fff8bb_0_54"/>
          <p:cNvSpPr/>
          <p:nvPr/>
        </p:nvSpPr>
        <p:spPr>
          <a:xfrm>
            <a:off x="379800" y="875076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QUANDO ABITO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53" name="Google Shape;53;g39540fff8bb_0_54"/>
          <p:cNvCxnSpPr/>
          <p:nvPr/>
        </p:nvCxnSpPr>
        <p:spPr>
          <a:xfrm flipH="1">
            <a:off x="365400" y="2276525"/>
            <a:ext cx="14400" cy="106920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" name="Google Shape;54;g39540fff8bb_0_54" title="Gemini_Generated_Image_3nojvm3nojvm3noj-photoaidcom-croppe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3000" y="477113"/>
            <a:ext cx="4189275" cy="418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0" name="Google Shape;60;g3ca5fbd203d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g3ca5fbd203d_0_5"/>
          <p:cNvSpPr/>
          <p:nvPr/>
        </p:nvSpPr>
        <p:spPr>
          <a:xfrm>
            <a:off x="5847925" y="0"/>
            <a:ext cx="32964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g3ca5fbd203d_0_5"/>
          <p:cNvSpPr/>
          <p:nvPr/>
        </p:nvSpPr>
        <p:spPr>
          <a:xfrm>
            <a:off x="524225" y="332150"/>
            <a:ext cx="65940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136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436"/>
              <a:buFont typeface="Calibri"/>
              <a:buNone/>
            </a:pPr>
            <a:r>
              <a:rPr i="0" lang="en-US" sz="2850" u="none" cap="none" strike="noStrike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ABITAR</a:t>
            </a:r>
            <a:r>
              <a:rPr lang="en-US" sz="2850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 IL TEMPO</a:t>
            </a:r>
            <a:endParaRPr i="0" sz="2850" u="none" cap="none" strike="noStrike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3" name="Google Shape;63;g3ca5fbd203d_0_5"/>
          <p:cNvSpPr/>
          <p:nvPr/>
        </p:nvSpPr>
        <p:spPr>
          <a:xfrm>
            <a:off x="7730351" y="4836300"/>
            <a:ext cx="1329000" cy="135600"/>
          </a:xfrm>
          <a:prstGeom prst="rect">
            <a:avLst/>
          </a:prstGeom>
          <a:noFill/>
          <a:ln cap="flat" cmpd="sng" w="9525">
            <a:solidFill>
              <a:srgbClr val="8FAD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9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</a:t>
            </a:r>
            <a:r>
              <a:rPr lang="en-US" sz="92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tto</a:t>
            </a:r>
            <a:r>
              <a:rPr b="0" i="0" lang="en-US" sz="9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Abbastanza</a:t>
            </a:r>
            <a:endParaRPr b="0" i="0" sz="9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g3ca5fbd203d_0_5"/>
          <p:cNvSpPr/>
          <p:nvPr/>
        </p:nvSpPr>
        <p:spPr>
          <a:xfrm>
            <a:off x="582075" y="3244550"/>
            <a:ext cx="346800" cy="17916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3ca5fbd203d_0_5"/>
          <p:cNvSpPr/>
          <p:nvPr/>
        </p:nvSpPr>
        <p:spPr>
          <a:xfrm>
            <a:off x="509825" y="1723550"/>
            <a:ext cx="780300" cy="5634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ca5fbd203d_0_5"/>
          <p:cNvSpPr/>
          <p:nvPr/>
        </p:nvSpPr>
        <p:spPr>
          <a:xfrm>
            <a:off x="6267225" y="2905700"/>
            <a:ext cx="2610000" cy="2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704"/>
              <a:buFont typeface="Calibri"/>
              <a:buNone/>
            </a:pPr>
            <a:r>
              <a:rPr b="1" lang="en-US" sz="1800">
                <a:solidFill>
                  <a:srgbClr val="EFECE5"/>
                </a:solidFill>
                <a:latin typeface="Raleway"/>
                <a:ea typeface="Raleway"/>
                <a:cs typeface="Raleway"/>
                <a:sym typeface="Raleway"/>
              </a:rPr>
              <a:t> M</a:t>
            </a:r>
            <a:r>
              <a:rPr b="1" lang="en-US" sz="1800">
                <a:solidFill>
                  <a:srgbClr val="EFECE5"/>
                </a:solidFill>
                <a:latin typeface="Raleway"/>
                <a:ea typeface="Raleway"/>
                <a:cs typeface="Raleway"/>
                <a:sym typeface="Raleway"/>
              </a:rPr>
              <a:t>i sento dentro il tempo o lo sto solo   ATTRAVERSANDO?</a:t>
            </a:r>
            <a:endParaRPr b="1" sz="1800">
              <a:solidFill>
                <a:srgbClr val="EFECE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704"/>
              <a:buFont typeface="Calibri"/>
              <a:buNone/>
            </a:pPr>
            <a:r>
              <a:t/>
            </a:r>
            <a:endParaRPr b="1" sz="1800">
              <a:solidFill>
                <a:srgbClr val="EFECE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704"/>
              <a:buFont typeface="Calibri"/>
              <a:buNone/>
            </a:pPr>
            <a:r>
              <a:t/>
            </a:r>
            <a:endParaRPr b="1" sz="1800">
              <a:solidFill>
                <a:srgbClr val="EFECE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704"/>
              <a:buFont typeface="Calibri"/>
              <a:buNone/>
            </a:pPr>
            <a:r>
              <a:t/>
            </a:r>
            <a:endParaRPr b="1" sz="1800">
              <a:solidFill>
                <a:srgbClr val="EFEC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" name="Google Shape;67;g3ca5fbd203d_0_5"/>
          <p:cNvSpPr txBox="1"/>
          <p:nvPr/>
        </p:nvSpPr>
        <p:spPr>
          <a:xfrm>
            <a:off x="683250" y="1158125"/>
            <a:ext cx="4637700" cy="13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Cosa vuol dire abitare il tempo?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Com’è il tempo quando sono a casa mia?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Com’è il tempo al lavoro?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68" name="Google Shape;68;g3ca5fbd203d_0_5"/>
          <p:cNvCxnSpPr/>
          <p:nvPr/>
        </p:nvCxnSpPr>
        <p:spPr>
          <a:xfrm>
            <a:off x="466475" y="1192925"/>
            <a:ext cx="300" cy="128580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" name="Google Shape;69;g3ca5fbd203d_0_5"/>
          <p:cNvSpPr txBox="1"/>
          <p:nvPr/>
        </p:nvSpPr>
        <p:spPr>
          <a:xfrm>
            <a:off x="466475" y="2905700"/>
            <a:ext cx="48546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Se abitare uno spazio significa prendersene cura, riconoscerlo come proprio, allora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abitare il tempo significa la stessa cosa 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 con la nostra dimensione temporale: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non subirla, ma assumerla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70" name="Google Shape;70;g3ca5fbd203d_0_5" title="24.02.2026_13.23.06_REC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6200" y="94743"/>
            <a:ext cx="2792050" cy="2873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6" name="Google Shape;76;g3cb022370f8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g3cb022370f8_0_6"/>
          <p:cNvSpPr/>
          <p:nvPr/>
        </p:nvSpPr>
        <p:spPr>
          <a:xfrm>
            <a:off x="542575" y="1555900"/>
            <a:ext cx="4767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Passato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→ memoria, radici, ciò che ci ha formati, deformati.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Presente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→ decisione, presenza, azione.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Futuro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→ possibilità, progetto, apertura.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Abitare il tempo significa tenere insieme queste tre dimensioni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senza: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Vivere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prigionieri 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del passato,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consumati dall’ansia 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del futuro,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anestetizzati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nel presente.</a:t>
            </a:r>
            <a:endParaRPr sz="1800">
              <a:solidFill>
                <a:srgbClr val="FF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48048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8" name="Google Shape;78;g3cb022370f8_0_6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3cb022370f8_0_6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g3cb022370f8_0_6"/>
          <p:cNvSpPr/>
          <p:nvPr/>
        </p:nvSpPr>
        <p:spPr>
          <a:xfrm>
            <a:off x="408700" y="994400"/>
            <a:ext cx="1083600" cy="2745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g3cb022370f8_0_6"/>
          <p:cNvSpPr/>
          <p:nvPr/>
        </p:nvSpPr>
        <p:spPr>
          <a:xfrm>
            <a:off x="542575" y="394576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LA DANZA DEL TEMPO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2" name="Google Shape;82;g3cb022370f8_0_6"/>
          <p:cNvSpPr txBox="1"/>
          <p:nvPr/>
        </p:nvSpPr>
        <p:spPr>
          <a:xfrm>
            <a:off x="5901600" y="3274263"/>
            <a:ext cx="3170100" cy="13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QUANDO DIVENTIAMO FREELANCE RIUSCIAMO A TENERE ASSIEME QUESTE TRE DIMENSIONI?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" name="Google Shape;83;g3cb022370f8_0_6" title="Gemini_Generated_Image_7b13rk7b13rk7b13-photoaidcom-croppe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5900" y="163200"/>
            <a:ext cx="2921501" cy="2921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g3cb022370f8_0_6"/>
          <p:cNvCxnSpPr/>
          <p:nvPr/>
        </p:nvCxnSpPr>
        <p:spPr>
          <a:xfrm>
            <a:off x="322000" y="1555900"/>
            <a:ext cx="0" cy="1459200"/>
          </a:xfrm>
          <a:prstGeom prst="straightConnector1">
            <a:avLst/>
          </a:prstGeom>
          <a:noFill/>
          <a:ln cap="flat" cmpd="sng" w="76200">
            <a:solidFill>
              <a:srgbClr val="CF626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0" name="Google Shape;9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4"/>
          <p:cNvSpPr/>
          <p:nvPr/>
        </p:nvSpPr>
        <p:spPr>
          <a:xfrm>
            <a:off x="0" y="-78500"/>
            <a:ext cx="3401700" cy="52221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4"/>
          <p:cNvSpPr/>
          <p:nvPr/>
        </p:nvSpPr>
        <p:spPr>
          <a:xfrm>
            <a:off x="357200" y="1911675"/>
            <a:ext cx="6914400" cy="1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62"/>
              <a:buFont typeface="Calibri"/>
              <a:buNone/>
            </a:pPr>
            <a:r>
              <a:rPr i="0" lang="en-US" sz="2862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IL SOGN</a:t>
            </a:r>
            <a:r>
              <a:rPr lang="en-US" sz="2862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 DEL </a:t>
            </a:r>
            <a:endParaRPr sz="2862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62"/>
              <a:buFont typeface="Calibri"/>
              <a:buNone/>
            </a:pPr>
            <a:r>
              <a:rPr i="0" lang="en-US" sz="2862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FREELANCE</a:t>
            </a:r>
            <a:endParaRPr i="0" sz="2862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7730347" y="4836319"/>
            <a:ext cx="985028" cy="1357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7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7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3401650" y="1911675"/>
            <a:ext cx="1589400" cy="6936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"/>
          <p:cNvSpPr txBox="1"/>
          <p:nvPr/>
        </p:nvSpPr>
        <p:spPr>
          <a:xfrm>
            <a:off x="275700" y="3231675"/>
            <a:ext cx="3126000" cy="5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36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</a:t>
            </a:r>
            <a:r>
              <a:rPr b="1" lang="en-US" sz="2136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 mio tesssoooro!</a:t>
            </a:r>
            <a:endParaRPr b="1" sz="1236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6" name="Google Shape;96;p4" title="Gemini_Generated_Image_21bmn721bmn721bm-photoaidcom-croppe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2501" y="311224"/>
            <a:ext cx="4442649" cy="4442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02" name="Google Shape;1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"/>
          <p:cNvSpPr/>
          <p:nvPr/>
        </p:nvSpPr>
        <p:spPr>
          <a:xfrm>
            <a:off x="585925" y="1479101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i="0" lang="en-US" sz="2862" u="none" cap="none" strike="noStrike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IL TEMPO</a:t>
            </a: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DELLA SCUOLA</a:t>
            </a:r>
            <a:endParaRPr i="0" sz="2862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455875" y="2795281"/>
            <a:ext cx="3261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0009" lvl="0" marL="457200" rtl="0" algn="l">
              <a:lnSpc>
                <a:spcPct val="157480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597"/>
              <a:buFont typeface="Raleway Medium"/>
              <a:buChar char="●"/>
            </a:pPr>
            <a:r>
              <a:rPr lang="en-US" sz="1597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Orari, campanelle, scadenze.</a:t>
            </a:r>
            <a:endParaRPr sz="1597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30009" lvl="0" marL="457200" marR="0" rtl="0" algn="l">
              <a:lnSpc>
                <a:spcPct val="157480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597"/>
              <a:buFont typeface="Raleway Medium"/>
              <a:buChar char="●"/>
            </a:pPr>
            <a:r>
              <a:rPr i="0" lang="en-US" sz="1597" u="none" cap="none" strike="noStrike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Qualcun altro scandisce il tempo al posto nostro.</a:t>
            </a:r>
            <a:endParaRPr i="0" sz="1597" u="none" cap="none" strike="noStrike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7730347" y="4836319"/>
            <a:ext cx="985028" cy="1357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5" title="Gemini_Generated_Image_mj5hv9mj5hv9mj5h-photoaidcom-croppe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7925" y="261501"/>
            <a:ext cx="4620499" cy="462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3" name="Google Shape;113;g39540fff8bb_0_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39540fff8bb_0_43"/>
          <p:cNvSpPr/>
          <p:nvPr/>
        </p:nvSpPr>
        <p:spPr>
          <a:xfrm>
            <a:off x="585925" y="1479101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i="0" lang="en-US" sz="2862" u="none" cap="none" strike="noStrike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IL TEMPO</a:t>
            </a: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DELL’AZIENDA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5" name="Google Shape;115;g39540fff8bb_0_43"/>
          <p:cNvSpPr/>
          <p:nvPr/>
        </p:nvSpPr>
        <p:spPr>
          <a:xfrm>
            <a:off x="455875" y="2795281"/>
            <a:ext cx="3261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7025" lvl="0" marL="45720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Font typeface="Raleway Medium"/>
              <a:buChar char="●"/>
            </a:pPr>
            <a:r>
              <a:rPr lang="en-US" sz="155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Orari, gerarchie, performance.</a:t>
            </a:r>
            <a:endParaRPr sz="155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27025" lvl="0" marL="45720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Font typeface="Raleway Medium"/>
              <a:buChar char="●"/>
            </a:pPr>
            <a:r>
              <a:rPr lang="en-US" sz="155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Il tempo diventa una risorsa da vendere.</a:t>
            </a:r>
            <a:endParaRPr sz="115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16" name="Google Shape;116;g39540fff8bb_0_43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9540fff8bb_0_43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g39540fff8bb_0_43" title="Gemini_Generated_Image_43y3km43y3km43y3-photoaidcom-cropped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4575" y="394563"/>
            <a:ext cx="4354375" cy="435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39540fff8bb_0_43"/>
          <p:cNvSpPr txBox="1"/>
          <p:nvPr/>
        </p:nvSpPr>
        <p:spPr>
          <a:xfrm>
            <a:off x="455875" y="4284775"/>
            <a:ext cx="33147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5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(Sì è un’ immagine un po’ stereotipata ma gli ho messo la giacca e cravatta)</a:t>
            </a:r>
            <a:endParaRPr i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5" name="Google Shape;12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8"/>
          <p:cNvSpPr/>
          <p:nvPr/>
        </p:nvSpPr>
        <p:spPr>
          <a:xfrm>
            <a:off x="2332200" y="1571700"/>
            <a:ext cx="4884600" cy="20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9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9"/>
              <a:buFont typeface="Calibri"/>
              <a:buNone/>
            </a:pPr>
            <a:r>
              <a:rPr i="0" lang="en-US" sz="14509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MA</a:t>
            </a:r>
            <a:r>
              <a:rPr i="0" lang="en-US" sz="14509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...</a:t>
            </a:r>
            <a:endParaRPr i="0" sz="14509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7730347" y="4836319"/>
            <a:ext cx="985028" cy="1357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3" name="Google Shape;133;g39540fff8bb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39540fff8bb_0_73"/>
          <p:cNvSpPr/>
          <p:nvPr/>
        </p:nvSpPr>
        <p:spPr>
          <a:xfrm>
            <a:off x="408700" y="1596075"/>
            <a:ext cx="54207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Quando il nostro tempo non è più scandito, tutelato e contenuto dall'altro, può diventare: 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 Medium"/>
              <a:buChar char="●"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Confuso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 Medium"/>
              <a:buChar char="●"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Invaso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 Medium"/>
              <a:buChar char="●"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Disorganizzato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 Medium"/>
              <a:buChar char="●"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Trascurato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Smetto di distinguere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tra il mio tempo, il tempo dell’altro, il tempo del lavoro.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Ciò che doveva essere libertà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diventa una gabbia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35" name="Google Shape;135;g39540fff8bb_0_73"/>
          <p:cNvSpPr/>
          <p:nvPr/>
        </p:nvSpPr>
        <p:spPr>
          <a:xfrm>
            <a:off x="5927850" y="0"/>
            <a:ext cx="32163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EFECE5"/>
                </a:solidFill>
                <a:latin typeface="Raleway"/>
                <a:ea typeface="Raleway"/>
                <a:cs typeface="Raleway"/>
                <a:sym typeface="Raleway"/>
              </a:rPr>
              <a:t>IL TEMPO ESIGE</a:t>
            </a:r>
            <a:endParaRPr b="1" sz="1800">
              <a:solidFill>
                <a:srgbClr val="EFECE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EFECE5"/>
                </a:solidFill>
                <a:latin typeface="Raleway"/>
                <a:ea typeface="Raleway"/>
                <a:cs typeface="Raleway"/>
                <a:sym typeface="Raleway"/>
              </a:rPr>
              <a:t>LA NOSTRA CURA</a:t>
            </a:r>
            <a:endParaRPr b="1" sz="1800">
              <a:solidFill>
                <a:srgbClr val="EFECE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704"/>
              <a:buFont typeface="Calibri"/>
              <a:buNone/>
            </a:pPr>
            <a:r>
              <a:rPr b="1" lang="en-US" sz="1800">
                <a:solidFill>
                  <a:srgbClr val="EFECE5"/>
                </a:solidFill>
                <a:latin typeface="Raleway"/>
                <a:ea typeface="Raleway"/>
                <a:cs typeface="Raleway"/>
                <a:sym typeface="Raleway"/>
              </a:rPr>
              <a:t>PER POTERLO ABITARE</a:t>
            </a:r>
            <a:endParaRPr b="1" sz="1800">
              <a:solidFill>
                <a:srgbClr val="EFEC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g39540fff8bb_0_73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9540fff8bb_0_73"/>
          <p:cNvSpPr/>
          <p:nvPr/>
        </p:nvSpPr>
        <p:spPr>
          <a:xfrm>
            <a:off x="408700" y="903975"/>
            <a:ext cx="1170300" cy="4479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9E6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9540fff8bb_0_73"/>
          <p:cNvSpPr/>
          <p:nvPr/>
        </p:nvSpPr>
        <p:spPr>
          <a:xfrm>
            <a:off x="408700" y="471676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i="0" lang="en-US" sz="2862" u="none" cap="none" strike="noStrike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IL TE</a:t>
            </a: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MPO DEL FREELANCE</a:t>
            </a:r>
            <a:endParaRPr i="0" sz="2862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CE7DA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ca5fbd203d_0_38"/>
          <p:cNvSpPr/>
          <p:nvPr/>
        </p:nvSpPr>
        <p:spPr>
          <a:xfrm>
            <a:off x="5913400" y="0"/>
            <a:ext cx="32307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3ca5fbd203d_0_38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g3ca5fbd203d_0_38" title="Gemini_Generated_Image_dd3m9bdd3m9bdd3m-photoaidcom-croppe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4575" y="394563"/>
            <a:ext cx="4354376" cy="435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3ca5fbd203d_0_38" title="Gemini_Generated_Image_il1k9ril1k9ril1k.png"/>
          <p:cNvPicPr preferRelativeResize="0"/>
          <p:nvPr/>
        </p:nvPicPr>
        <p:blipFill rotWithShape="1">
          <a:blip r:embed="rId4">
            <a:alphaModFix/>
          </a:blip>
          <a:srcRect b="18093" l="11733" r="10560" t="0"/>
          <a:stretch/>
        </p:blipFill>
        <p:spPr>
          <a:xfrm>
            <a:off x="813225" y="1372575"/>
            <a:ext cx="2925524" cy="2398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g3ca5fbd203d_0_38"/>
          <p:cNvCxnSpPr/>
          <p:nvPr/>
        </p:nvCxnSpPr>
        <p:spPr>
          <a:xfrm>
            <a:off x="1448950" y="1799750"/>
            <a:ext cx="1950600" cy="2210700"/>
          </a:xfrm>
          <a:prstGeom prst="straightConnector1">
            <a:avLst/>
          </a:prstGeom>
          <a:noFill/>
          <a:ln cap="flat" cmpd="sng" w="38100">
            <a:solidFill>
              <a:srgbClr val="CF626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g3ca5fbd203d_0_38"/>
          <p:cNvCxnSpPr/>
          <p:nvPr/>
        </p:nvCxnSpPr>
        <p:spPr>
          <a:xfrm flipH="1">
            <a:off x="1261075" y="1713050"/>
            <a:ext cx="1878300" cy="2239500"/>
          </a:xfrm>
          <a:prstGeom prst="straightConnector1">
            <a:avLst/>
          </a:prstGeom>
          <a:noFill/>
          <a:ln cap="flat" cmpd="sng" w="38100">
            <a:solidFill>
              <a:srgbClr val="CF626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" name="Google Shape;150;g3ca5fbd203d_0_38"/>
          <p:cNvSpPr/>
          <p:nvPr/>
        </p:nvSpPr>
        <p:spPr>
          <a:xfrm>
            <a:off x="436925" y="394575"/>
            <a:ext cx="45228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SOGNO IN FRANTUMI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6" name="Google Shape;15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9"/>
          <p:cNvSpPr/>
          <p:nvPr/>
        </p:nvSpPr>
        <p:spPr>
          <a:xfrm>
            <a:off x="0" y="0"/>
            <a:ext cx="3264694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9"/>
          <p:cNvSpPr/>
          <p:nvPr/>
        </p:nvSpPr>
        <p:spPr>
          <a:xfrm>
            <a:off x="443075" y="1600662"/>
            <a:ext cx="25503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46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3"/>
              <a:buFont typeface="Calibri"/>
              <a:buNone/>
            </a:pPr>
            <a:r>
              <a:rPr i="0" lang="en-US" sz="3293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IL TEMPO</a:t>
            </a:r>
            <a:br>
              <a:rPr i="0" lang="en-US" sz="3293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i="0" lang="en-US" sz="3293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NON È</a:t>
            </a:r>
            <a:br>
              <a:rPr i="0" lang="en-US" sz="3293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i="0" lang="en-US" sz="3293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NEUTRO</a:t>
            </a:r>
            <a:endParaRPr i="0" sz="3293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4107200" y="2594575"/>
            <a:ext cx="46083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Un tempo trascurato non è solo un problema organizzativo.</a:t>
            </a:r>
            <a:endParaRPr b="1" sz="2100">
              <a:solidFill>
                <a:srgbClr val="CF626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32013"/>
              </a:lnSpc>
              <a:spcBef>
                <a:spcPts val="1000"/>
              </a:spcBef>
              <a:spcAft>
                <a:spcPts val="0"/>
              </a:spcAft>
              <a:buClr>
                <a:srgbClr val="CF6267"/>
              </a:buClr>
              <a:buSzPts val="2121"/>
              <a:buFont typeface="Calibri"/>
              <a:buNone/>
            </a:pPr>
            <a:r>
              <a:rPr b="1" lang="en-US" sz="2121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Significa che NON</a:t>
            </a:r>
            <a:r>
              <a:rPr b="1" i="0" lang="en-US" sz="2121" u="none" cap="none" strike="noStrike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 lo sto dedic</a:t>
            </a:r>
            <a:r>
              <a:rPr b="1" lang="en-US" sz="2121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ando</a:t>
            </a:r>
            <a:r>
              <a:rPr b="1" i="0" lang="en-US" sz="2121" u="none" cap="none" strike="noStrike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 al progetto più importante...</a:t>
            </a:r>
            <a:endParaRPr b="1" i="0" sz="212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7730347" y="4836319"/>
            <a:ext cx="985028" cy="1357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727" u="none" cap="none" strike="noStrike">
                <a:solidFill>
                  <a:srgbClr val="8FADB5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7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3659500" y="658350"/>
            <a:ext cx="1199100" cy="4623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9"/>
          <p:cNvSpPr/>
          <p:nvPr/>
        </p:nvSpPr>
        <p:spPr>
          <a:xfrm>
            <a:off x="3850619" y="658347"/>
            <a:ext cx="4578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6054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602"/>
              <a:buFont typeface="Calibri"/>
              <a:buNone/>
            </a:pPr>
            <a:r>
              <a:rPr b="1" i="0" lang="en-US" sz="1802" u="none" cap="none" strike="noStrike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Il tempo determina come sono presente a me stess</a:t>
            </a:r>
            <a:r>
              <a:rPr b="1" lang="en-US" sz="1802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b="1" i="0" lang="en-US" sz="1802" u="none" cap="none" strike="noStrike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 e agli altri</a:t>
            </a:r>
            <a:r>
              <a:rPr b="1" lang="en-US" sz="1802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, l</a:t>
            </a:r>
            <a:r>
              <a:rPr b="1" i="0" lang="en-US" sz="1802" u="none" cap="none" strike="noStrike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a mia esistenza. Che faccia ho, che energia porto, che professionista sono.</a:t>
            </a:r>
            <a:endParaRPr b="1" sz="1802">
              <a:solidFill>
                <a:srgbClr val="181B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63" name="Google Shape;163;p9"/>
          <p:cNvCxnSpPr/>
          <p:nvPr/>
        </p:nvCxnSpPr>
        <p:spPr>
          <a:xfrm>
            <a:off x="3890675" y="326050"/>
            <a:ext cx="693600" cy="0"/>
          </a:xfrm>
          <a:prstGeom prst="straightConnector1">
            <a:avLst/>
          </a:prstGeom>
          <a:noFill/>
          <a:ln cap="flat" cmpd="sng" w="76200">
            <a:solidFill>
              <a:srgbClr val="CF626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9" name="Google Shape;169;g3ca5fbd203d_0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ca5fbd203d_0_52"/>
          <p:cNvSpPr/>
          <p:nvPr/>
        </p:nvSpPr>
        <p:spPr>
          <a:xfrm>
            <a:off x="2332200" y="1571700"/>
            <a:ext cx="4811700" cy="20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89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9"/>
              <a:buFont typeface="Calibri"/>
              <a:buNone/>
            </a:pPr>
            <a:r>
              <a:rPr i="0" lang="en-US" sz="14509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</a:t>
            </a:r>
            <a:r>
              <a:rPr lang="en-US" sz="14509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</a:t>
            </a:r>
            <a:r>
              <a:rPr i="0" lang="en-US" sz="14509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...</a:t>
            </a:r>
            <a:r>
              <a:rPr i="0" lang="en-US" sz="14509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.</a:t>
            </a:r>
            <a:endParaRPr i="0" sz="14509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1" name="Google Shape;171;g3ca5fbd203d_0_52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7" name="Google Shape;177;g39540fff8bb_0_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39540fff8bb_0_86"/>
          <p:cNvSpPr/>
          <p:nvPr/>
        </p:nvSpPr>
        <p:spPr>
          <a:xfrm>
            <a:off x="408700" y="1697225"/>
            <a:ext cx="38433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aleway Medium"/>
                <a:ea typeface="Raleway Medium"/>
                <a:cs typeface="Raleway Medium"/>
                <a:sym typeface="Raleway Medium"/>
              </a:rPr>
              <a:t>Un mito sul tempo: </a:t>
            </a:r>
            <a:r>
              <a:rPr b="1" lang="en-US" sz="1800">
                <a:latin typeface="Raleway"/>
                <a:ea typeface="Raleway"/>
                <a:cs typeface="Raleway"/>
                <a:sym typeface="Raleway"/>
              </a:rPr>
              <a:t>sfruttane ogni istante.</a:t>
            </a:r>
            <a:endParaRPr b="1"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aleway"/>
                <a:ea typeface="Raleway"/>
                <a:cs typeface="Raleway"/>
                <a:sym typeface="Raleway"/>
              </a:rPr>
              <a:t>Il tempo non mi appartiene, io appartengo al tempo</a:t>
            </a:r>
            <a:r>
              <a:rPr lang="en-US" sz="1800">
                <a:latin typeface="Raleway Medium"/>
                <a:ea typeface="Raleway Medium"/>
                <a:cs typeface="Raleway Medium"/>
                <a:sym typeface="Raleway Medium"/>
              </a:rPr>
              <a:t>. Se lo sfrutto si vendica facendomi diventare suo schiavo.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aleway"/>
                <a:ea typeface="Raleway"/>
                <a:cs typeface="Raleway"/>
                <a:sym typeface="Raleway"/>
              </a:rPr>
              <a:t>Abitare il tempo</a:t>
            </a:r>
            <a:r>
              <a:rPr lang="en-US" sz="1800">
                <a:latin typeface="Raleway Medium"/>
                <a:ea typeface="Raleway Medium"/>
                <a:cs typeface="Raleway Medium"/>
                <a:sym typeface="Raleway Medium"/>
              </a:rPr>
              <a:t> significa </a:t>
            </a:r>
            <a:r>
              <a:rPr b="1" lang="en-US" sz="1800">
                <a:latin typeface="Raleway"/>
                <a:ea typeface="Raleway"/>
                <a:cs typeface="Raleway"/>
                <a:sym typeface="Raleway"/>
              </a:rPr>
              <a:t>sapere che tipo di presenza porto dentro quel tempo</a:t>
            </a:r>
            <a:r>
              <a:rPr lang="en-US" sz="1800"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79" name="Google Shape;179;g39540fff8bb_0_86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8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EFECE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g39540fff8bb_0_86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9540fff8bb_0_86"/>
          <p:cNvSpPr/>
          <p:nvPr/>
        </p:nvSpPr>
        <p:spPr>
          <a:xfrm>
            <a:off x="408700" y="903975"/>
            <a:ext cx="1170300" cy="4479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9E6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9540fff8bb_0_86"/>
          <p:cNvSpPr/>
          <p:nvPr/>
        </p:nvSpPr>
        <p:spPr>
          <a:xfrm>
            <a:off x="408700" y="471675"/>
            <a:ext cx="40023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ABITARE IL TEMPO NON </a:t>
            </a: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È </a:t>
            </a: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RIEMPIRLO</a:t>
            </a:r>
            <a:endParaRPr i="0" sz="2862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83" name="Google Shape;183;g39540fff8bb_0_86" title="Gemini_Generated_Image_vq1g4tvq1g4tvq1g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0925" y="508062"/>
            <a:ext cx="4127350" cy="412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9" name="Google Shape;189;g39540fff8bb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9540fff8bb_0_2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9540fff8bb_0_2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g39540fff8bb_0_2" title="81WXVWFEJaL,_AC_UF1000_1000_QL80-removebg-preview-photoaidcom-cropped (1) 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5700" y="424362"/>
            <a:ext cx="4294800" cy="429477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39540fff8bb_0_2"/>
          <p:cNvSpPr txBox="1"/>
          <p:nvPr/>
        </p:nvSpPr>
        <p:spPr>
          <a:xfrm>
            <a:off x="383600" y="2847588"/>
            <a:ext cx="3598500" cy="441600"/>
          </a:xfrm>
          <a:prstGeom prst="rect">
            <a:avLst/>
          </a:prstGeom>
          <a:noFill/>
          <a:ln cap="flat" cmpd="sng" w="9525">
            <a:solidFill>
              <a:srgbClr val="CF62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6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69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Un tempo lento, fine a sé stesso.</a:t>
            </a:r>
            <a:endParaRPr b="1" sz="1669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4" name="Google Shape;194;g39540fff8bb_0_2"/>
          <p:cNvSpPr txBox="1"/>
          <p:nvPr/>
        </p:nvSpPr>
        <p:spPr>
          <a:xfrm>
            <a:off x="446738" y="1380925"/>
            <a:ext cx="36747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on basta strutturare spazi.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Devo autorizzarmi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ad abitare il tempo.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95" name="Google Shape;195;g39540fff8bb_0_2"/>
          <p:cNvSpPr/>
          <p:nvPr/>
        </p:nvSpPr>
        <p:spPr>
          <a:xfrm>
            <a:off x="509825" y="1019550"/>
            <a:ext cx="1069200" cy="3180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9540fff8bb_0_2"/>
          <p:cNvSpPr/>
          <p:nvPr/>
        </p:nvSpPr>
        <p:spPr>
          <a:xfrm>
            <a:off x="369200" y="251025"/>
            <a:ext cx="41862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i="0" lang="en-US" sz="2862" u="none" cap="none" strike="noStrike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IL </a:t>
            </a: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PUZZLE DI STRANGER THINGS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197" name="Google Shape;197;g39540fff8bb_0_2"/>
          <p:cNvCxnSpPr/>
          <p:nvPr/>
        </p:nvCxnSpPr>
        <p:spPr>
          <a:xfrm>
            <a:off x="383600" y="1483038"/>
            <a:ext cx="10800" cy="106800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" name="Google Shape;198;g39540fff8bb_0_2"/>
          <p:cNvSpPr txBox="1"/>
          <p:nvPr/>
        </p:nvSpPr>
        <p:spPr>
          <a:xfrm>
            <a:off x="509825" y="3631500"/>
            <a:ext cx="45657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Devo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imparare a perdere tempo.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Lasciarlo perdere, metterlo da parte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ricrearmi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per poi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ritrovarlo 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ritrovarmi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199" name="Google Shape;199;g39540fff8bb_0_2"/>
          <p:cNvCxnSpPr/>
          <p:nvPr/>
        </p:nvCxnSpPr>
        <p:spPr>
          <a:xfrm flipH="1">
            <a:off x="379700" y="3585738"/>
            <a:ext cx="3900" cy="119040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5" name="Google Shape;205;g39540fff8bb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5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39540fff8bb_0_14"/>
          <p:cNvSpPr/>
          <p:nvPr/>
        </p:nvSpPr>
        <p:spPr>
          <a:xfrm>
            <a:off x="0" y="0"/>
            <a:ext cx="3264600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9540fff8bb_0_14"/>
          <p:cNvSpPr/>
          <p:nvPr/>
        </p:nvSpPr>
        <p:spPr>
          <a:xfrm>
            <a:off x="284100" y="1817400"/>
            <a:ext cx="26964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46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3"/>
              <a:buFont typeface="Calibri"/>
              <a:buNone/>
            </a:pPr>
            <a:r>
              <a:rPr lang="en-US" sz="3293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DECIDERE CHI ESSERE</a:t>
            </a:r>
            <a:endParaRPr i="0" sz="3293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8" name="Google Shape;208;g39540fff8bb_0_14"/>
          <p:cNvSpPr/>
          <p:nvPr/>
        </p:nvSpPr>
        <p:spPr>
          <a:xfrm>
            <a:off x="4107200" y="3290938"/>
            <a:ext cx="37422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32013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121"/>
              <a:buFont typeface="Calibri"/>
              <a:buNone/>
            </a:pPr>
            <a:r>
              <a:rPr lang="en-US" sz="182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sz="182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ignore e signori, ecco che entra in scena:</a:t>
            </a:r>
            <a:endParaRPr sz="182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32013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121"/>
              <a:buFont typeface="Calibri"/>
              <a:buNone/>
            </a:pPr>
            <a:r>
              <a:rPr b="1" lang="en-US" sz="2121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la PROCRASTINAZIONE!!!</a:t>
            </a:r>
            <a:endParaRPr b="1" i="0" sz="2121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g39540fff8bb_0_14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727" u="none" cap="none" strike="noStrike">
                <a:solidFill>
                  <a:srgbClr val="8FADB5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7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9540fff8bb_0_14"/>
          <p:cNvSpPr/>
          <p:nvPr/>
        </p:nvSpPr>
        <p:spPr>
          <a:xfrm>
            <a:off x="3558375" y="2449900"/>
            <a:ext cx="462300" cy="18927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1" name="Google Shape;211;g39540fff8bb_0_14"/>
          <p:cNvCxnSpPr/>
          <p:nvPr/>
        </p:nvCxnSpPr>
        <p:spPr>
          <a:xfrm>
            <a:off x="3861625" y="2341450"/>
            <a:ext cx="300" cy="2109600"/>
          </a:xfrm>
          <a:prstGeom prst="straightConnector1">
            <a:avLst/>
          </a:prstGeom>
          <a:noFill/>
          <a:ln cap="flat" cmpd="sng" w="76200">
            <a:solidFill>
              <a:srgbClr val="CF626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" name="Google Shape;212;g39540fff8bb_0_14"/>
          <p:cNvSpPr/>
          <p:nvPr/>
        </p:nvSpPr>
        <p:spPr>
          <a:xfrm>
            <a:off x="3659500" y="730600"/>
            <a:ext cx="984900" cy="3324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9540fff8bb_0_14"/>
          <p:cNvSpPr/>
          <p:nvPr/>
        </p:nvSpPr>
        <p:spPr>
          <a:xfrm>
            <a:off x="3840075" y="730600"/>
            <a:ext cx="45945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6054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602"/>
              <a:buFont typeface="Calibri"/>
              <a:buNone/>
            </a:pPr>
            <a:r>
              <a:rPr lang="en-US" sz="1802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Iniziare ad abitare il tempo è difficile perché </a:t>
            </a:r>
            <a:r>
              <a:rPr b="1" lang="en-US" sz="1802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si presenta come una perdita:</a:t>
            </a:r>
            <a:endParaRPr b="1" sz="1802">
              <a:solidFill>
                <a:srgbClr val="181B2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6054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602"/>
              <a:buFont typeface="Calibri"/>
              <a:buNone/>
            </a:pPr>
            <a:r>
              <a:rPr lang="en-US" sz="1802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 tempo, identità, opportunità…</a:t>
            </a:r>
            <a:endParaRPr sz="1802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14" name="Google Shape;214;g39540fff8bb_0_14"/>
          <p:cNvSpPr txBox="1"/>
          <p:nvPr/>
        </p:nvSpPr>
        <p:spPr>
          <a:xfrm>
            <a:off x="4020675" y="2334300"/>
            <a:ext cx="4233300" cy="8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6054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602"/>
              <a:buFont typeface="Calibri"/>
              <a:buNone/>
            </a:pPr>
            <a:r>
              <a:rPr lang="en-US" sz="1802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Così quando devo </a:t>
            </a:r>
            <a:r>
              <a:rPr b="1" lang="en-US" sz="1802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decidere chi essere dentro quel tempo</a:t>
            </a:r>
            <a:r>
              <a:rPr lang="en-US" sz="1802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...</a:t>
            </a:r>
            <a:endParaRPr sz="1802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215" name="Google Shape;215;g39540fff8bb_0_14"/>
          <p:cNvCxnSpPr/>
          <p:nvPr/>
        </p:nvCxnSpPr>
        <p:spPr>
          <a:xfrm>
            <a:off x="3861625" y="412750"/>
            <a:ext cx="823500" cy="0"/>
          </a:xfrm>
          <a:prstGeom prst="straightConnector1">
            <a:avLst/>
          </a:prstGeom>
          <a:noFill/>
          <a:ln cap="flat" cmpd="sng" w="76200">
            <a:solidFill>
              <a:srgbClr val="CF626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21" name="Google Shape;221;g39540fff8bb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9540fff8bb_0_24"/>
          <p:cNvSpPr/>
          <p:nvPr/>
        </p:nvSpPr>
        <p:spPr>
          <a:xfrm>
            <a:off x="0" y="0"/>
            <a:ext cx="32646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9540fff8bb_0_24"/>
          <p:cNvSpPr/>
          <p:nvPr/>
        </p:nvSpPr>
        <p:spPr>
          <a:xfrm>
            <a:off x="428575" y="1817400"/>
            <a:ext cx="26964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46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3"/>
              <a:buFont typeface="Calibri"/>
              <a:buNone/>
            </a:pPr>
            <a:r>
              <a:rPr lang="en-US" sz="3293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PAURA DI CRESCERE</a:t>
            </a:r>
            <a:endParaRPr i="0" sz="3293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24" name="Google Shape;224;g39540fff8bb_0_24"/>
          <p:cNvSpPr/>
          <p:nvPr/>
        </p:nvSpPr>
        <p:spPr>
          <a:xfrm>
            <a:off x="4459100" y="2581475"/>
            <a:ext cx="37422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3201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21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Rimando</a:t>
            </a:r>
            <a:endParaRPr b="1" sz="2121">
              <a:solidFill>
                <a:srgbClr val="CF626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3201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21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Non faccio</a:t>
            </a:r>
            <a:endParaRPr b="1" sz="2121">
              <a:solidFill>
                <a:srgbClr val="CF626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3201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21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Non mi espongo</a:t>
            </a:r>
            <a:endParaRPr sz="2821">
              <a:solidFill>
                <a:srgbClr val="CF6267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32013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121"/>
              <a:buFont typeface="Calibri"/>
              <a:buNone/>
            </a:pPr>
            <a:r>
              <a:t/>
            </a:r>
            <a:endParaRPr b="1" sz="2121">
              <a:solidFill>
                <a:srgbClr val="CF626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5" name="Google Shape;225;g39540fff8bb_0_24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727" u="none" cap="none" strike="noStrike">
                <a:solidFill>
                  <a:srgbClr val="8FADB5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7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39540fff8bb_0_24"/>
          <p:cNvSpPr/>
          <p:nvPr/>
        </p:nvSpPr>
        <p:spPr>
          <a:xfrm>
            <a:off x="3775075" y="643900"/>
            <a:ext cx="984900" cy="4335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9540fff8bb_0_24"/>
          <p:cNvSpPr/>
          <p:nvPr/>
        </p:nvSpPr>
        <p:spPr>
          <a:xfrm>
            <a:off x="3775069" y="773922"/>
            <a:ext cx="4578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46713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704"/>
              <a:buFont typeface="Calibri"/>
              <a:buNone/>
            </a:pPr>
            <a:r>
              <a:rPr lang="en-US" sz="1704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Dentro ognuno di noi convivono due spinte:</a:t>
            </a:r>
            <a:br>
              <a:rPr lang="en-US" sz="1704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b="1" lang="en-US" sz="1602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BISOGNO</a:t>
            </a:r>
            <a:r>
              <a:rPr lang="en-US" sz="1704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e </a:t>
            </a:r>
            <a:r>
              <a:rPr b="1" lang="en-US" sz="1602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DESIDERIO</a:t>
            </a:r>
            <a:r>
              <a:rPr b="1" lang="en-US" sz="1704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1" sz="1704">
              <a:solidFill>
                <a:srgbClr val="181B2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Ogni passo verso ciò che conta davvero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attiva anche la paura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endParaRPr sz="2404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marR="0" rtl="0" algn="l">
              <a:lnSpc>
                <a:spcPct val="156054"/>
              </a:lnSpc>
              <a:spcBef>
                <a:spcPts val="1000"/>
              </a:spcBef>
              <a:spcAft>
                <a:spcPts val="0"/>
              </a:spcAft>
              <a:buClr>
                <a:srgbClr val="181B2A"/>
              </a:buClr>
              <a:buSzPts val="1602"/>
              <a:buFont typeface="Calibri"/>
              <a:buNone/>
            </a:pPr>
            <a:r>
              <a:t/>
            </a:r>
            <a:endParaRPr sz="1802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228" name="Google Shape;228;g39540fff8bb_0_24"/>
          <p:cNvCxnSpPr/>
          <p:nvPr/>
        </p:nvCxnSpPr>
        <p:spPr>
          <a:xfrm>
            <a:off x="3775075" y="456100"/>
            <a:ext cx="794700" cy="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9" name="Google Shape;229;g39540fff8bb_0_24"/>
          <p:cNvSpPr/>
          <p:nvPr/>
        </p:nvSpPr>
        <p:spPr>
          <a:xfrm>
            <a:off x="3702850" y="2435475"/>
            <a:ext cx="318000" cy="18348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0" name="Google Shape;230;g39540fff8bb_0_24"/>
          <p:cNvCxnSpPr/>
          <p:nvPr/>
        </p:nvCxnSpPr>
        <p:spPr>
          <a:xfrm>
            <a:off x="4215775" y="2581475"/>
            <a:ext cx="0" cy="119940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g39540fff8bb_0_24"/>
          <p:cNvSpPr txBox="1"/>
          <p:nvPr/>
        </p:nvSpPr>
        <p:spPr>
          <a:xfrm>
            <a:off x="3708700" y="4063500"/>
            <a:ext cx="43665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gni volta che non scegliamo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stiamo comunque scegliendo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7" name="Google Shape;237;g39540fff8bb_0_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39540fff8bb_0_104"/>
          <p:cNvSpPr/>
          <p:nvPr/>
        </p:nvSpPr>
        <p:spPr>
          <a:xfrm>
            <a:off x="455875" y="1414976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IL BIANCONIGLIO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39" name="Google Shape;239;g39540fff8bb_0_104"/>
          <p:cNvSpPr/>
          <p:nvPr/>
        </p:nvSpPr>
        <p:spPr>
          <a:xfrm>
            <a:off x="565975" y="2295156"/>
            <a:ext cx="3261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486"/>
              <a:buFont typeface="Calibri"/>
              <a:buNone/>
            </a:pP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Corre sempre. Guarda l’orologio.</a:t>
            </a:r>
            <a:b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Ripete: “È tardi! È tardi!”</a:t>
            </a:r>
            <a:b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 </a:t>
            </a:r>
            <a:r>
              <a:rPr b="1" lang="en-US" sz="1800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non è mai davvero presente.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40" name="Google Shape;240;g39540fff8bb_0_104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9540fff8bb_0_104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g39540fff8bb_0_104" title="time-1786138__340-photoaidcom-cropped 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4575" y="394563"/>
            <a:ext cx="4354376" cy="4354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3" name="Google Shape;243;g39540fff8bb_0_104"/>
          <p:cNvCxnSpPr/>
          <p:nvPr/>
        </p:nvCxnSpPr>
        <p:spPr>
          <a:xfrm flipH="1">
            <a:off x="336500" y="2247650"/>
            <a:ext cx="14400" cy="1965000"/>
          </a:xfrm>
          <a:prstGeom prst="straightConnector1">
            <a:avLst/>
          </a:prstGeom>
          <a:noFill/>
          <a:ln cap="flat" cmpd="sng" w="76200">
            <a:solidFill>
              <a:srgbClr val="CF626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9" name="Google Shape;249;g39540fff8bb_0_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9540fff8bb_0_115"/>
          <p:cNvSpPr/>
          <p:nvPr/>
        </p:nvSpPr>
        <p:spPr>
          <a:xfrm>
            <a:off x="455875" y="1414976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PINOCCHIO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51" name="Google Shape;251;g39540fff8bb_0_115"/>
          <p:cNvSpPr/>
          <p:nvPr/>
        </p:nvSpPr>
        <p:spPr>
          <a:xfrm>
            <a:off x="565975" y="2295156"/>
            <a:ext cx="3261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486"/>
              <a:buFont typeface="Calibri"/>
              <a:buNone/>
            </a:pP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Promette di fare domani.</a:t>
            </a:r>
            <a:b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Si racconta che sta andando nella direzione giusta.</a:t>
            </a:r>
            <a:b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b="1" lang="en-US" sz="1800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Mente perché crescere fa paura</a:t>
            </a: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52" name="Google Shape;252;g39540fff8bb_0_115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9540fff8bb_0_115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g39540fff8bb_0_115" title="Pinocchio,jpg-photoaidcom-cropped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4575" y="394563"/>
            <a:ext cx="4354376" cy="4354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5" name="Google Shape;255;g39540fff8bb_0_115"/>
          <p:cNvCxnSpPr/>
          <p:nvPr/>
        </p:nvCxnSpPr>
        <p:spPr>
          <a:xfrm flipH="1">
            <a:off x="336500" y="2247650"/>
            <a:ext cx="14400" cy="196500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1" name="Google Shape;261;g39540fff8bb_0_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39540fff8bb_0_126"/>
          <p:cNvSpPr/>
          <p:nvPr/>
        </p:nvSpPr>
        <p:spPr>
          <a:xfrm>
            <a:off x="455875" y="1414976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MARLIN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63" name="Google Shape;263;g39540fff8bb_0_126"/>
          <p:cNvSpPr/>
          <p:nvPr/>
        </p:nvSpPr>
        <p:spPr>
          <a:xfrm>
            <a:off x="510925" y="2468531"/>
            <a:ext cx="3261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46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Trattiene</a:t>
            </a: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Si racconta che è prudenza.</a:t>
            </a:r>
            <a:endParaRPr sz="1800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46678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159"/>
              <a:buFont typeface="Calibri"/>
              <a:buNone/>
            </a:pP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 </a:t>
            </a:r>
            <a:r>
              <a:rPr b="1" lang="en-US" sz="1800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è una cura che ci tiene fermi</a:t>
            </a: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48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64" name="Google Shape;264;g39540fff8bb_0_126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8FAD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9540fff8bb_0_126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g39540fff8bb_0_126" title="0gRUoLAufmW3xTrZX-photoaidcom-cropped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4575" y="394563"/>
            <a:ext cx="4354375" cy="4354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7" name="Google Shape;267;g39540fff8bb_0_126"/>
          <p:cNvCxnSpPr/>
          <p:nvPr/>
        </p:nvCxnSpPr>
        <p:spPr>
          <a:xfrm flipH="1">
            <a:off x="322100" y="2435475"/>
            <a:ext cx="28800" cy="1502400"/>
          </a:xfrm>
          <a:prstGeom prst="straightConnector1">
            <a:avLst/>
          </a:prstGeom>
          <a:noFill/>
          <a:ln cap="flat" cmpd="sng" w="76200">
            <a:solidFill>
              <a:srgbClr val="CF626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3" name="Google Shape;273;g39540fff8bb_0_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39540fff8bb_0_137"/>
          <p:cNvSpPr/>
          <p:nvPr/>
        </p:nvSpPr>
        <p:spPr>
          <a:xfrm>
            <a:off x="455875" y="1414976"/>
            <a:ext cx="33720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862"/>
              <a:buFont typeface="Calibri"/>
              <a:buNone/>
            </a:pPr>
            <a:r>
              <a:rPr lang="en-US" sz="2862">
                <a:solidFill>
                  <a:srgbClr val="CF62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PAURA</a:t>
            </a:r>
            <a:endParaRPr sz="2862">
              <a:solidFill>
                <a:srgbClr val="CF62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75" name="Google Shape;275;g39540fff8bb_0_137"/>
          <p:cNvSpPr/>
          <p:nvPr/>
        </p:nvSpPr>
        <p:spPr>
          <a:xfrm>
            <a:off x="565975" y="2295156"/>
            <a:ext cx="32619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46678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159"/>
              <a:buFont typeface="Calibri"/>
              <a:buNone/>
            </a:pP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La voce che dice:</a:t>
            </a:r>
            <a:b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</a:b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“Aspetta. Non ancora. </a:t>
            </a:r>
            <a:r>
              <a:rPr b="1" lang="en-US" sz="1800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Non adesso</a:t>
            </a:r>
            <a:r>
              <a:rPr lang="en-US" sz="1800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.”</a:t>
            </a:r>
            <a:endParaRPr sz="1800"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76" name="Google Shape;276;g39540fff8bb_0_137"/>
          <p:cNvSpPr/>
          <p:nvPr/>
        </p:nvSpPr>
        <p:spPr>
          <a:xfrm>
            <a:off x="5829300" y="0"/>
            <a:ext cx="33147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39540fff8bb_0_137"/>
          <p:cNvSpPr/>
          <p:nvPr/>
        </p:nvSpPr>
        <p:spPr>
          <a:xfrm>
            <a:off x="7730347" y="4836319"/>
            <a:ext cx="9849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g39540fff8bb_0_137" title="inside-out-paura-500x375-photoaidcom-cropped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4575" y="394563"/>
            <a:ext cx="4354376" cy="43543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9" name="Google Shape;279;g39540fff8bb_0_137"/>
          <p:cNvCxnSpPr/>
          <p:nvPr/>
        </p:nvCxnSpPr>
        <p:spPr>
          <a:xfrm flipH="1">
            <a:off x="336500" y="2247650"/>
            <a:ext cx="14400" cy="118470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5" name="Google Shape;285;g3cb07515204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3cb07515204_0_24"/>
          <p:cNvSpPr/>
          <p:nvPr/>
        </p:nvSpPr>
        <p:spPr>
          <a:xfrm>
            <a:off x="0" y="0"/>
            <a:ext cx="32964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cb07515204_0_24"/>
          <p:cNvSpPr/>
          <p:nvPr/>
        </p:nvSpPr>
        <p:spPr>
          <a:xfrm>
            <a:off x="665625" y="3077250"/>
            <a:ext cx="16617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136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436"/>
              <a:buFont typeface="Calibri"/>
              <a:buNone/>
            </a:pPr>
            <a:r>
              <a:rPr lang="en-US" sz="2850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AAAND</a:t>
            </a:r>
            <a:endParaRPr sz="2850">
              <a:solidFill>
                <a:srgbClr val="EFECE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ctr">
              <a:lnSpc>
                <a:spcPct val="131362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2436"/>
              <a:buFont typeface="Calibri"/>
              <a:buNone/>
            </a:pPr>
            <a:r>
              <a:rPr lang="en-US" sz="2850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ACTION!</a:t>
            </a:r>
            <a:endParaRPr i="0" sz="2850" u="none" cap="none" strike="noStrike">
              <a:solidFill>
                <a:srgbClr val="EFECE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88" name="Google Shape;288;g3cb07515204_0_24"/>
          <p:cNvSpPr/>
          <p:nvPr/>
        </p:nvSpPr>
        <p:spPr>
          <a:xfrm>
            <a:off x="7730351" y="4836300"/>
            <a:ext cx="1329000" cy="135600"/>
          </a:xfrm>
          <a:prstGeom prst="rect">
            <a:avLst/>
          </a:prstGeom>
          <a:noFill/>
          <a:ln cap="flat" cmpd="sng" w="9525">
            <a:solidFill>
              <a:srgbClr val="8FAD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9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</a:t>
            </a:r>
            <a:r>
              <a:rPr lang="en-US" sz="92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tto</a:t>
            </a:r>
            <a:r>
              <a:rPr b="0" i="0" lang="en-US" sz="9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Abbastanza</a:t>
            </a:r>
            <a:endParaRPr b="0" i="0" sz="9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g3cb07515204_0_24"/>
          <p:cNvSpPr txBox="1"/>
          <p:nvPr/>
        </p:nvSpPr>
        <p:spPr>
          <a:xfrm>
            <a:off x="3872575" y="639900"/>
            <a:ext cx="4890300" cy="29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Per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smettere di procrastinare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e cominciare ad abitare il tempo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serve un tipo di azione specifica: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rgbClr val="CF6267"/>
                </a:solidFill>
                <a:latin typeface="Raleway"/>
                <a:ea typeface="Raleway"/>
                <a:cs typeface="Raleway"/>
                <a:sym typeface="Raleway"/>
              </a:rPr>
              <a:t>Presenza Consapevole in Azione</a:t>
            </a:r>
            <a:endParaRPr sz="2000">
              <a:solidFill>
                <a:srgbClr val="CF6267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Capacità di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accorgerti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del meccanismo che metti in atto nel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momento in cui si manifesta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e di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agire in modo intenzionale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per </a:t>
            </a:r>
            <a:r>
              <a:rPr b="1" lang="en-US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modificarlo</a:t>
            </a:r>
            <a:r>
              <a:rPr lang="en-US" sz="1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endParaRPr sz="180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cxnSp>
        <p:nvCxnSpPr>
          <p:cNvPr id="290" name="Google Shape;290;g3cb07515204_0_24"/>
          <p:cNvCxnSpPr/>
          <p:nvPr/>
        </p:nvCxnSpPr>
        <p:spPr>
          <a:xfrm>
            <a:off x="3731725" y="1755500"/>
            <a:ext cx="0" cy="1748100"/>
          </a:xfrm>
          <a:prstGeom prst="straightConnector1">
            <a:avLst/>
          </a:prstGeom>
          <a:noFill/>
          <a:ln cap="flat" cmpd="sng" w="76200">
            <a:solidFill>
              <a:srgbClr val="8FADB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1" name="Google Shape;291;g3cb07515204_0_24"/>
          <p:cNvSpPr txBox="1"/>
          <p:nvPr/>
        </p:nvSpPr>
        <p:spPr>
          <a:xfrm>
            <a:off x="3814775" y="3738450"/>
            <a:ext cx="45657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La Presenza Consapevole in Azione si può allenare? </a:t>
            </a:r>
            <a:endParaRPr sz="2000"/>
          </a:p>
        </p:txBody>
      </p:sp>
      <p:pic>
        <p:nvPicPr>
          <p:cNvPr id="292" name="Google Shape;292;g3cb07515204_0_24" title="Gemini_Generated_Image_t4094lt4094lt409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50" y="136100"/>
            <a:ext cx="2854450" cy="285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6267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ca5fbd203d_2_47"/>
          <p:cNvSpPr/>
          <p:nvPr/>
        </p:nvSpPr>
        <p:spPr>
          <a:xfrm>
            <a:off x="7730347" y="4836319"/>
            <a:ext cx="985028" cy="1357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796"/>
              </a:lnSpc>
              <a:spcBef>
                <a:spcPts val="0"/>
              </a:spcBef>
              <a:spcAft>
                <a:spcPts val="0"/>
              </a:spcAft>
              <a:buClr>
                <a:srgbClr val="8FADB5"/>
              </a:buClr>
              <a:buSzPts val="727"/>
              <a:buFont typeface="Calibri"/>
              <a:buNone/>
            </a:pPr>
            <a:r>
              <a:rPr b="0" i="0" lang="en-US" sz="82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Progetto Abbastanza</a:t>
            </a:r>
            <a:endParaRPr b="0" i="0" sz="8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g3ca5fbd203d_2_47"/>
          <p:cNvSpPr/>
          <p:nvPr/>
        </p:nvSpPr>
        <p:spPr>
          <a:xfrm>
            <a:off x="718925" y="1575325"/>
            <a:ext cx="4067400" cy="10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580"/>
              </a:lnSpc>
              <a:spcBef>
                <a:spcPts val="0"/>
              </a:spcBef>
              <a:spcAft>
                <a:spcPts val="0"/>
              </a:spcAft>
              <a:buClr>
                <a:srgbClr val="CF6267"/>
              </a:buClr>
              <a:buSzPts val="3293"/>
              <a:buFont typeface="Calibri"/>
              <a:buNone/>
            </a:pPr>
            <a:r>
              <a:rPr i="0" lang="en-US" sz="3293" u="none" cap="none" strike="noStrike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 </a:t>
            </a:r>
            <a:r>
              <a:rPr i="1" lang="en-US" sz="3293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IL TEMPO</a:t>
            </a:r>
            <a:r>
              <a:rPr i="0" lang="en-US" sz="3293" u="none" cap="none" strike="noStrike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FOSSE UN</a:t>
            </a:r>
            <a:r>
              <a:rPr lang="en-US" sz="3293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i="0" lang="en-US" sz="3293" u="none" cap="none" strike="noStrike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LUOGO</a:t>
            </a:r>
            <a:r>
              <a:rPr lang="en-US" sz="3293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i="0" lang="en-US" sz="3293" u="none" cap="none" strike="noStrike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SAREBBE</a:t>
            </a:r>
            <a:r>
              <a:rPr lang="en-US" sz="3293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i="0" lang="en-US" sz="3293" u="none" cap="none" strike="noStrike">
                <a:solidFill>
                  <a:srgbClr val="EFECE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CASA?</a:t>
            </a:r>
            <a:endParaRPr i="0" sz="3293" u="none" cap="none" strike="noStrike">
              <a:solidFill>
                <a:srgbClr val="EFECE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00" name="Google Shape;300;g3ca5fbd203d_2_47" title="Senza titolo (2) (1).png"/>
          <p:cNvPicPr preferRelativeResize="0"/>
          <p:nvPr/>
        </p:nvPicPr>
        <p:blipFill rotWithShape="1">
          <a:blip r:embed="rId3">
            <a:alphaModFix/>
          </a:blip>
          <a:srcRect b="14115" l="32074" r="28516" t="18152"/>
          <a:stretch/>
        </p:blipFill>
        <p:spPr>
          <a:xfrm>
            <a:off x="5465500" y="201026"/>
            <a:ext cx="2758650" cy="4741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06" name="Google Shape;306;g3ca5fbd203d_2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ca5fbd203d_2_56"/>
          <p:cNvSpPr/>
          <p:nvPr/>
        </p:nvSpPr>
        <p:spPr>
          <a:xfrm>
            <a:off x="0" y="0"/>
            <a:ext cx="2886000" cy="5143500"/>
          </a:xfrm>
          <a:prstGeom prst="rect">
            <a:avLst/>
          </a:prstGeom>
          <a:solidFill>
            <a:srgbClr val="CF62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3ca5fbd203d_2_56"/>
          <p:cNvSpPr/>
          <p:nvPr/>
        </p:nvSpPr>
        <p:spPr>
          <a:xfrm>
            <a:off x="386901" y="2120887"/>
            <a:ext cx="23145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2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62"/>
              <a:buFont typeface="Calibri"/>
              <a:buNone/>
            </a:pPr>
            <a:r>
              <a:rPr i="0" lang="en-US" sz="2862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CONTATTI</a:t>
            </a:r>
            <a:br>
              <a:rPr i="0" lang="en-US" sz="2862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i="0" lang="en-US" sz="2862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 RISORSE</a:t>
            </a:r>
            <a:endParaRPr i="0" sz="2862" u="none" cap="none" strike="noStrike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descr="preencoded.png" id="309" name="Google Shape;309;g3ca5fbd203d_2_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7950" y="964153"/>
            <a:ext cx="357208" cy="2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3ca5fbd203d_2_56"/>
          <p:cNvSpPr/>
          <p:nvPr/>
        </p:nvSpPr>
        <p:spPr>
          <a:xfrm>
            <a:off x="3718443" y="964159"/>
            <a:ext cx="20421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421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159"/>
              <a:buFont typeface="Calibri"/>
              <a:buNone/>
            </a:pPr>
            <a:r>
              <a:rPr b="1" i="0" lang="en-US" sz="1200" u="none" cap="none" strike="noStrike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www.progettoabbastanza.it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preencoded.png" id="311" name="Google Shape;311;g3ca5fbd203d_2_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7950" y="1357280"/>
            <a:ext cx="357200" cy="21432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3ca5fbd203d_2_56"/>
          <p:cNvSpPr/>
          <p:nvPr/>
        </p:nvSpPr>
        <p:spPr>
          <a:xfrm>
            <a:off x="3707568" y="1357285"/>
            <a:ext cx="20640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421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159"/>
              <a:buFont typeface="Calibri"/>
              <a:buNone/>
            </a:pPr>
            <a:r>
              <a:rPr b="1" i="0" lang="en-US" sz="1200" u="none" cap="none" strike="noStrike">
                <a:solidFill>
                  <a:srgbClr val="181B2A"/>
                </a:solidFill>
                <a:latin typeface="Raleway"/>
                <a:ea typeface="Raleway"/>
                <a:cs typeface="Raleway"/>
                <a:sym typeface="Raleway"/>
              </a:rPr>
              <a:t>info@progettoabbastanza.it</a:t>
            </a:r>
            <a:endParaRPr b="1" i="0" sz="1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3" name="Google Shape;313;g3ca5fbd203d_2_56"/>
          <p:cNvSpPr/>
          <p:nvPr/>
        </p:nvSpPr>
        <p:spPr>
          <a:xfrm>
            <a:off x="3107600" y="2103113"/>
            <a:ext cx="28860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98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u="none" cap="none" strike="noStrike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Su </a:t>
            </a:r>
            <a:r>
              <a:rPr i="0" lang="en-US" u="none" cap="none" strike="noStrike">
                <a:solidFill>
                  <a:srgbClr val="CF6267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progettoabbastanza.it</a:t>
            </a:r>
            <a:r>
              <a:rPr i="0" lang="en-US" u="none" cap="none" strike="noStrike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trovi:</a:t>
            </a:r>
            <a:endParaRPr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17500" lvl="0" marL="457200" marR="0" rtl="0" algn="l">
              <a:lnSpc>
                <a:spcPct val="169851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Char char="●"/>
            </a:pPr>
            <a:r>
              <a:rPr i="0" lang="en-US" u="none" cap="none" strike="noStrike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Trascrizione e slide del talk</a:t>
            </a:r>
            <a:endParaRPr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17500" lvl="0" marL="457200" marR="0" rtl="0" algn="l">
              <a:lnSpc>
                <a:spcPct val="169851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 Medium"/>
              <a:buChar char="●"/>
            </a:pPr>
            <a:r>
              <a:rPr i="0" lang="en-US" u="none" cap="none" strike="noStrike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Versione podcast del talk</a:t>
            </a:r>
            <a:endParaRPr>
              <a:solidFill>
                <a:srgbClr val="181B2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-317500" lvl="0" marL="457200" marR="0" rtl="0" algn="l">
              <a:lnSpc>
                <a:spcPct val="169851"/>
              </a:lnSpc>
              <a:spcBef>
                <a:spcPts val="0"/>
              </a:spcBef>
              <a:spcAft>
                <a:spcPts val="0"/>
              </a:spcAft>
              <a:buClr>
                <a:srgbClr val="181B2A"/>
              </a:buClr>
              <a:buSzPts val="1400"/>
              <a:buFont typeface="Raleway Medium"/>
              <a:buChar char="●"/>
            </a:pPr>
            <a:r>
              <a:rPr i="0" lang="en-US" u="none" cap="none" strike="noStrike">
                <a:solidFill>
                  <a:srgbClr val="181B2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4 esercizi per riflettere sul tuo modo di abitare il tempo</a:t>
            </a:r>
            <a:endParaRPr i="0" u="none" cap="none" strike="noStrike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314" name="Google Shape;314;g3ca5fbd203d_2_56" title="PROGETTO ABBASTANZ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451" y="767850"/>
            <a:ext cx="1750575" cy="103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3ca5fbd203d_2_56" title="url_qrcodecreator.com_16_03_16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6600" y="1357275"/>
            <a:ext cx="2407401" cy="240740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g3ca5fbd203d_2_56"/>
          <p:cNvSpPr/>
          <p:nvPr/>
        </p:nvSpPr>
        <p:spPr>
          <a:xfrm>
            <a:off x="3237950" y="1178475"/>
            <a:ext cx="984900" cy="214200"/>
          </a:xfrm>
          <a:prstGeom prst="rect">
            <a:avLst/>
          </a:prstGeom>
          <a:solidFill>
            <a:srgbClr val="EFECE5"/>
          </a:solidFill>
          <a:ln cap="flat" cmpd="sng" w="9525">
            <a:solidFill>
              <a:srgbClr val="EFE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2026-02-23T15:52:56Z</dcterms:created>
  <dc:creator>PptxGenJS</dc:creator>
</cp:coreProperties>
</file>